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1" r:id="rId11"/>
    <p:sldId id="270" r:id="rId12"/>
    <p:sldId id="272" r:id="rId13"/>
    <p:sldId id="273" r:id="rId14"/>
    <p:sldId id="274" r:id="rId15"/>
    <p:sldId id="275" r:id="rId16"/>
    <p:sldId id="276" r:id="rId17"/>
    <p:sldId id="277" r:id="rId18"/>
    <p:sldId id="265" r:id="rId1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86C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0F5A-4E12-4EA2-990B-E617CC742043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986F-FB45-44E5-AE92-8F0BE27E02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7039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0F5A-4E12-4EA2-990B-E617CC742043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986F-FB45-44E5-AE92-8F0BE27E02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37445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0F5A-4E12-4EA2-990B-E617CC742043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986F-FB45-44E5-AE92-8F0BE27E02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72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0F5A-4E12-4EA2-990B-E617CC742043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986F-FB45-44E5-AE92-8F0BE27E02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6099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0F5A-4E12-4EA2-990B-E617CC742043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986F-FB45-44E5-AE92-8F0BE27E02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9840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0F5A-4E12-4EA2-990B-E617CC742043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986F-FB45-44E5-AE92-8F0BE27E02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23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0F5A-4E12-4EA2-990B-E617CC742043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986F-FB45-44E5-AE92-8F0BE27E02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0500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0F5A-4E12-4EA2-990B-E617CC742043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986F-FB45-44E5-AE92-8F0BE27E02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5639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0F5A-4E12-4EA2-990B-E617CC742043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986F-FB45-44E5-AE92-8F0BE27E02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7954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0F5A-4E12-4EA2-990B-E617CC742043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986F-FB45-44E5-AE92-8F0BE27E02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86395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700F5A-4E12-4EA2-990B-E617CC742043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2E986F-FB45-44E5-AE92-8F0BE27E02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4083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0F5A-4E12-4EA2-990B-E617CC742043}" type="datetimeFigureOut">
              <a:rPr lang="pt-BR" smtClean="0"/>
              <a:t>08/03/2018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2E986F-FB45-44E5-AE92-8F0BE27E02E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40401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116632"/>
            <a:ext cx="8640960" cy="1470025"/>
          </a:xfrm>
        </p:spPr>
        <p:txBody>
          <a:bodyPr>
            <a:normAutofit fontScale="90000"/>
          </a:bodyPr>
          <a:lstStyle/>
          <a:p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	</a:t>
            </a:r>
            <a:b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t-BR" sz="2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	</a:t>
            </a:r>
            <a:r>
              <a:rPr lang="pt-BR" sz="2400" dirty="0" smtClean="0"/>
              <a:t>Ordem dos Advogados do Brasil  - Seção São Paulo  </a:t>
            </a:r>
            <a:br>
              <a:rPr lang="pt-BR" sz="2400" dirty="0" smtClean="0"/>
            </a:br>
            <a:r>
              <a:rPr lang="pt-BR" sz="2400" dirty="0" smtClean="0"/>
              <a:t>21ª Subseção de Bauru/SP  </a:t>
            </a:r>
            <a: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/>
            </a:r>
            <a:br>
              <a:rPr lang="pt-BR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pt-BR" sz="2400" dirty="0" smtClean="0"/>
              <a:t>        </a:t>
            </a:r>
            <a:endParaRPr lang="pt-BR" sz="2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852936"/>
            <a:ext cx="6400800" cy="2785864"/>
          </a:xfrm>
        </p:spPr>
        <p:txBody>
          <a:bodyPr>
            <a:normAutofit/>
          </a:bodyPr>
          <a:lstStyle/>
          <a:p>
            <a:r>
              <a:rPr lang="pt-BR" sz="4400" dirty="0" smtClean="0">
                <a:solidFill>
                  <a:srgbClr val="E88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 DA MULHER ADVOGADA DE BAURU/SP</a:t>
            </a:r>
            <a:endParaRPr lang="pt-BR" sz="4400" dirty="0"/>
          </a:p>
        </p:txBody>
      </p:sp>
      <p:pic>
        <p:nvPicPr>
          <p:cNvPr id="4" name="Imagem 3" descr="oab logo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4664"/>
            <a:ext cx="1628775" cy="7524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713059" y="1157139"/>
            <a:ext cx="1628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/>
              <a:t>      São Paulo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2738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r>
              <a:rPr lang="pt-BR" sz="2600" dirty="0">
                <a:solidFill>
                  <a:srgbClr val="E88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Café da Manhã Mulher Advogada 2018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090" y="1600200"/>
            <a:ext cx="4511819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13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600" dirty="0">
                <a:solidFill>
                  <a:srgbClr val="E88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Outubro Rosa 2016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340768"/>
            <a:ext cx="3752188" cy="5102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273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600" dirty="0">
                <a:solidFill>
                  <a:srgbClr val="E88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Outubro Rosa 2017</a:t>
            </a: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3196984" cy="4525963"/>
          </a:xfr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12776"/>
            <a:ext cx="5045852" cy="458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09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600" dirty="0">
                <a:solidFill>
                  <a:srgbClr val="E88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Cartilha Direitos das Pessoas com Câncer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55507"/>
            <a:ext cx="7776863" cy="5502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797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683246"/>
            <a:ext cx="7865454" cy="5554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884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600" dirty="0">
                <a:solidFill>
                  <a:srgbClr val="E88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Encontro de </a:t>
            </a:r>
            <a:r>
              <a:rPr lang="pt-BR" sz="2600" dirty="0" smtClean="0">
                <a:solidFill>
                  <a:srgbClr val="E88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Empreendedorismo 2017</a:t>
            </a:r>
            <a:endParaRPr lang="pt-BR" sz="2600" dirty="0">
              <a:solidFill>
                <a:srgbClr val="E886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C:\Users\Gabriela Gavioli\Desktop\OAB BAURU - COMISSÕES\COMISSÃO MULHER ADVOGADA\eventos comissão\Encontro de Empreendedorismo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1087666"/>
            <a:ext cx="3528392" cy="566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272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600" dirty="0">
                <a:solidFill>
                  <a:srgbClr val="E88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Palestras de Violência </a:t>
            </a:r>
            <a:r>
              <a:rPr lang="pt-BR" sz="2600" dirty="0" smtClean="0">
                <a:solidFill>
                  <a:srgbClr val="E88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Doméstica 2017</a:t>
            </a:r>
            <a:endParaRPr lang="pt-BR" sz="2600" dirty="0">
              <a:solidFill>
                <a:srgbClr val="E886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C:\Users\Gabriela Gavioli\Desktop\OAB BAURU - COMISSÕES\COMISSÃO MULHER ADVOGADA\eventos comissão\Palestra Alice Bianchini.jpe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28800"/>
            <a:ext cx="3541929" cy="5038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Gabriela Gavioli\Desktop\OAB BAURU - COMISSÕES\COMISSÃO MULHER ADVOGADA\eventos comissão\Palestra Kátia Boulo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888432" cy="525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52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Gabriela Gavioli\Desktop\OAB BAURU - COMISSÕES\COMISSÃO MULHER ADVOGADA\eventos comissão\PALESTRA ALICE BIANCHINI 201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571388"/>
            <a:ext cx="3888432" cy="5925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71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dirty="0" smtClean="0"/>
              <a:t>Muito obrigada!!!</a:t>
            </a:r>
          </a:p>
          <a:p>
            <a:pPr algn="ctr"/>
            <a:endParaRPr lang="pt-BR" dirty="0"/>
          </a:p>
          <a:p>
            <a:pPr marL="0" indent="0" algn="ctr">
              <a:buNone/>
            </a:pPr>
            <a:r>
              <a:rPr lang="pt-BR" dirty="0" smtClean="0"/>
              <a:t>Comissão da Mulher Advogada!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24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600" dirty="0" smtClean="0">
                <a:solidFill>
                  <a:srgbClr val="E88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OBJETIVO DA COMISSÃO </a:t>
            </a:r>
            <a:br>
              <a:rPr lang="pt-BR" sz="3600" dirty="0" smtClean="0">
                <a:solidFill>
                  <a:srgbClr val="E88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000" dirty="0" smtClean="0">
                <a:solidFill>
                  <a:srgbClr val="E88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Assessorar a Ordem dos Advogados do Brasil – 21ª Subseção de Bauru/SP e sua diretoria no encaminhamento das matérias de sua competência:</a:t>
            </a:r>
            <a:endParaRPr lang="pt-BR" sz="3600" dirty="0">
              <a:solidFill>
                <a:srgbClr val="E886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valorizar a mulher advogada, especialmente no exercício profissional, buscando ampliar o mercado de trabalho com remuneração condigna;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pugnar pela eliminação das formas de discriminação da mulher no acesso às carreiras jurídicas e nas respectivas promoções;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incentivar a participação ativa da mulher advogada nos órgãos de classe;</a:t>
            </a:r>
          </a:p>
          <a:p>
            <a:pPr algn="just">
              <a:buFont typeface="Wingdings" pitchFamily="2" charset="2"/>
              <a:buChar char="Ø"/>
            </a:pPr>
            <a:endParaRPr lang="pt-BR" sz="2000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000" dirty="0"/>
              <a:t>combater a discriminação contra a mulher advogada, no exercício da advocacia, e sugerir </a:t>
            </a:r>
            <a:r>
              <a:rPr lang="pt-BR" sz="2000" dirty="0" smtClean="0"/>
              <a:t>soluções;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buscar mecanismos de conscientização da mulher, especialmente da advogada, de forma a favorecer sua plena inserção na vida </a:t>
            </a:r>
            <a:r>
              <a:rPr lang="pt-BR" sz="2000" dirty="0" err="1" smtClean="0"/>
              <a:t>sócio-econômica</a:t>
            </a:r>
            <a:r>
              <a:rPr lang="pt-BR" sz="2000" dirty="0" smtClean="0"/>
              <a:t>, política e cultural;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defender os direitos da mulher, propugnando pela eliminação das discriminações que a atingem;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321630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4294967295"/>
          </p:nvPr>
        </p:nvSpPr>
        <p:spPr>
          <a:xfrm>
            <a:off x="1619672" y="333375"/>
            <a:ext cx="6192688" cy="5792788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t-BR" sz="2000" dirty="0" smtClean="0"/>
              <a:t>apoiar </a:t>
            </a:r>
            <a:r>
              <a:rPr lang="pt-BR" sz="2000" dirty="0"/>
              <a:t>as iniciativas de órgãos públicos ou privados, que criem medidas de interesse vinculadas à problemática da </a:t>
            </a:r>
            <a:r>
              <a:rPr lang="pt-BR" sz="2000" dirty="0" smtClean="0"/>
              <a:t>mulher;</a:t>
            </a:r>
          </a:p>
          <a:p>
            <a:pPr marL="0" indent="0">
              <a:buNone/>
            </a:pPr>
            <a:endParaRPr lang="pt-BR" sz="2000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incentivar a participação da mulher advogada em todos os fóruns de trabalho da Comissão, em nível local, regional e estadual;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pugnar pelo respeito do princípio da igualdade entre os sexos, incentivando a advogada a assumir posição inovadora perante o Direito, de forma a adequar a técnica à realidade social;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elaborar trabalhos escritos, inclusive pareceres, promover pesquisas, seminários e demais eventos que estimulem o estudo, a discussão e a defesa dos temas respectivos;  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A Comissão desenvolverá um Plano de Ação Anual, contendo Seminários, Palestras e mesas de debates dentre outros eventos na Secional e nas Subseções.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algn="just">
              <a:buFont typeface="Wingdings" pitchFamily="2" charset="2"/>
              <a:buChar char="Ø"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75580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3200" dirty="0" smtClean="0">
                <a:solidFill>
                  <a:srgbClr val="E88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Frentes</a:t>
            </a:r>
            <a:r>
              <a:rPr lang="pt-BR" dirty="0" smtClean="0"/>
              <a:t> </a:t>
            </a:r>
            <a:r>
              <a:rPr lang="pt-BR" sz="3200" dirty="0">
                <a:solidFill>
                  <a:srgbClr val="E88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  <a:r>
              <a:rPr lang="pt-BR" sz="3200" dirty="0" smtClean="0">
                <a:solidFill>
                  <a:srgbClr val="E88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atuação </a:t>
            </a:r>
            <a:r>
              <a:rPr lang="pt-BR" sz="3200" dirty="0">
                <a:solidFill>
                  <a:srgbClr val="E88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</a:t>
            </a:r>
            <a:r>
              <a:rPr lang="pt-BR" sz="3200" dirty="0" smtClean="0">
                <a:solidFill>
                  <a:srgbClr val="E88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Comissão da Mulher Advogada de São Paulo/SP</a:t>
            </a:r>
            <a:endParaRPr lang="pt-BR" sz="3200" dirty="0">
              <a:solidFill>
                <a:srgbClr val="E886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Violência contra a Mulher (Física e Psicológica);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Cidadania e Educação Familiar;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Saúde da mulher;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Direitos Trabalhistas da Mulher;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Encontros Regionais e Estadual;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Eventos Culturais Específicos;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Mulher na Política;</a:t>
            </a:r>
          </a:p>
          <a:p>
            <a:pPr algn="just">
              <a:buFont typeface="Wingdings" pitchFamily="2" charset="2"/>
              <a:buChar char="Ø"/>
            </a:pPr>
            <a:r>
              <a:rPr lang="pt-BR" sz="2000" dirty="0" smtClean="0"/>
              <a:t>Parcerias e Convênios;</a:t>
            </a:r>
          </a:p>
          <a:p>
            <a:pPr algn="just">
              <a:buFont typeface="Wingdings" pitchFamily="2" charset="2"/>
              <a:buChar char="Ø"/>
            </a:pPr>
            <a:endParaRPr lang="pt-BR" sz="2000" dirty="0" smtClean="0"/>
          </a:p>
          <a:p>
            <a:pPr algn="just">
              <a:buFont typeface="Wingdings" pitchFamily="2" charset="2"/>
              <a:buChar char="Ø"/>
            </a:pPr>
            <a:endParaRPr lang="pt-BR" sz="2000" dirty="0"/>
          </a:p>
          <a:p>
            <a:pPr marL="0" indent="0" algn="just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147891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900" dirty="0">
                <a:solidFill>
                  <a:srgbClr val="E88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Frentes</a:t>
            </a:r>
            <a:r>
              <a:rPr lang="pt-BR" sz="2900" dirty="0"/>
              <a:t> </a:t>
            </a:r>
            <a:r>
              <a:rPr lang="pt-BR" sz="2900" dirty="0">
                <a:solidFill>
                  <a:srgbClr val="E88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atuação da Comissão da Mulher Advogada de </a:t>
            </a:r>
            <a:r>
              <a:rPr lang="pt-BR" sz="2900" dirty="0" smtClean="0">
                <a:solidFill>
                  <a:srgbClr val="E88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Bauru/SP</a:t>
            </a:r>
            <a:endParaRPr lang="pt-BR" sz="29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pt-BR" sz="2000" dirty="0"/>
              <a:t>Violência contra a Mulher (Física e Psicológica</a:t>
            </a:r>
            <a:r>
              <a:rPr lang="pt-BR" sz="2000" dirty="0" smtClean="0"/>
              <a:t>);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algn="just">
              <a:buFont typeface="Wingdings" pitchFamily="2" charset="2"/>
              <a:buChar char="Ø"/>
            </a:pPr>
            <a:r>
              <a:rPr lang="pt-BR" sz="2000" dirty="0"/>
              <a:t>Saúde da </a:t>
            </a:r>
            <a:r>
              <a:rPr lang="pt-BR" sz="2000" dirty="0" smtClean="0"/>
              <a:t>mulher, </a:t>
            </a:r>
            <a:r>
              <a:rPr lang="pt-BR" sz="2000" dirty="0"/>
              <a:t>Cidadania e Educação Familiar (ações </a:t>
            </a:r>
            <a:r>
              <a:rPr lang="pt-BR" sz="2000" dirty="0" smtClean="0"/>
              <a:t>sociais);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000" dirty="0"/>
          </a:p>
          <a:p>
            <a:pPr algn="just">
              <a:buFont typeface="Wingdings" pitchFamily="2" charset="2"/>
              <a:buChar char="Ø"/>
            </a:pPr>
            <a:r>
              <a:rPr lang="pt-BR" sz="2000" dirty="0"/>
              <a:t>Direitos Trabalhistas da </a:t>
            </a:r>
            <a:r>
              <a:rPr lang="pt-BR" sz="2000" dirty="0" smtClean="0"/>
              <a:t>Mulher e Empreendedorismo da Mulher Advogada.</a:t>
            </a:r>
          </a:p>
          <a:p>
            <a:pPr marL="0" indent="0" algn="just">
              <a:buNone/>
            </a:pPr>
            <a:endParaRPr lang="pt-BR" sz="2000" dirty="0" smtClean="0"/>
          </a:p>
          <a:p>
            <a:pPr marL="0" indent="0" algn="just">
              <a:buNone/>
            </a:pPr>
            <a:endParaRPr lang="pt-BR" sz="2200" dirty="0"/>
          </a:p>
          <a:p>
            <a:pPr algn="just">
              <a:buFont typeface="Wingdings" pitchFamily="2" charset="2"/>
              <a:buChar char="Ø"/>
            </a:pPr>
            <a:endParaRPr lang="pt-BR" sz="2200" dirty="0"/>
          </a:p>
          <a:p>
            <a:pPr algn="just">
              <a:buFont typeface="Wingdings" pitchFamily="2" charset="2"/>
              <a:buChar char="Ø"/>
            </a:pPr>
            <a:endParaRPr lang="pt-BR" sz="2200" dirty="0"/>
          </a:p>
          <a:p>
            <a:pPr marL="0" indent="0" algn="just">
              <a:buNone/>
            </a:pPr>
            <a:endParaRPr lang="pt-BR" sz="22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98148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900" dirty="0" smtClean="0">
                <a:solidFill>
                  <a:srgbClr val="E88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Da Violência Contra a Mulher</a:t>
            </a:r>
            <a:endParaRPr lang="pt-BR" sz="2900" dirty="0">
              <a:solidFill>
                <a:srgbClr val="E886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Prioridades</a:t>
            </a:r>
          </a:p>
          <a:p>
            <a:pPr marL="0" indent="0" algn="ctr">
              <a:buNone/>
            </a:pPr>
            <a:endParaRPr lang="pt-BR" sz="2000" dirty="0" smtClean="0"/>
          </a:p>
          <a:p>
            <a:pPr marL="0" indent="0" algn="ctr">
              <a:buNone/>
            </a:pPr>
            <a:endParaRPr lang="pt-BR" sz="2000" dirty="0" smtClean="0"/>
          </a:p>
          <a:p>
            <a:pPr>
              <a:buFont typeface="Wingdings" pitchFamily="2" charset="2"/>
              <a:buChar char="Ø"/>
            </a:pPr>
            <a:r>
              <a:rPr lang="pt-BR" sz="2000" dirty="0" smtClean="0"/>
              <a:t>Anexo da violência doméstica;</a:t>
            </a:r>
          </a:p>
          <a:p>
            <a:pPr marL="0" indent="0">
              <a:buNone/>
            </a:pPr>
            <a:endParaRPr lang="pt-BR" sz="2000" dirty="0" smtClean="0"/>
          </a:p>
          <a:p>
            <a:pPr>
              <a:buFont typeface="Wingdings" pitchFamily="2" charset="2"/>
              <a:buChar char="Ø"/>
            </a:pPr>
            <a:r>
              <a:rPr lang="pt-BR" sz="2000" dirty="0" smtClean="0"/>
              <a:t>Sala da OAB no Anexo;</a:t>
            </a:r>
          </a:p>
          <a:p>
            <a:pPr marL="0" indent="0">
              <a:buNone/>
            </a:pPr>
            <a:endParaRPr lang="pt-BR" sz="2000" dirty="0" smtClean="0"/>
          </a:p>
          <a:p>
            <a:pPr>
              <a:buFont typeface="Wingdings" pitchFamily="2" charset="2"/>
              <a:buChar char="Ø"/>
            </a:pPr>
            <a:r>
              <a:rPr lang="pt-BR" sz="2000" dirty="0" smtClean="0"/>
              <a:t>Patrulha Maria da Penha para Bauru/SP.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6279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900" dirty="0" smtClean="0">
                <a:solidFill>
                  <a:srgbClr val="E88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 Saúde da </a:t>
            </a:r>
            <a:r>
              <a:rPr lang="pt-BR" sz="2900" dirty="0">
                <a:solidFill>
                  <a:srgbClr val="E88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Mulher, Cidadania e Educação Familiar (ações sociais)</a:t>
            </a:r>
            <a:br>
              <a:rPr lang="pt-BR" sz="2900" dirty="0">
                <a:solidFill>
                  <a:srgbClr val="E88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pt-BR" sz="2900" dirty="0">
              <a:solidFill>
                <a:srgbClr val="E886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t-BR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Prioridades</a:t>
            </a:r>
          </a:p>
          <a:p>
            <a:pPr>
              <a:buFont typeface="Wingdings" pitchFamily="2" charset="2"/>
              <a:buChar char="Ø"/>
            </a:pPr>
            <a:r>
              <a:rPr lang="pt-BR" sz="2000" dirty="0" smtClean="0"/>
              <a:t>Palestra e/ou evento para o outubro rosa;</a:t>
            </a:r>
          </a:p>
          <a:p>
            <a:pPr marL="0" indent="0">
              <a:buNone/>
            </a:pPr>
            <a:endParaRPr lang="pt-BR" sz="2000" dirty="0" smtClean="0"/>
          </a:p>
          <a:p>
            <a:pPr>
              <a:buFont typeface="Wingdings" pitchFamily="2" charset="2"/>
              <a:buChar char="Ø"/>
            </a:pPr>
            <a:r>
              <a:rPr lang="pt-BR" sz="2000" dirty="0" smtClean="0"/>
              <a:t>Participação perante os órgão municipais para garantir que os direitos da mulher não sejam violados quando da utilização dos serviços de saúde, seja público ou privado;</a:t>
            </a:r>
          </a:p>
          <a:p>
            <a:pPr marL="0" indent="0">
              <a:buNone/>
            </a:pPr>
            <a:endParaRPr lang="pt-BR" sz="2000" dirty="0" smtClean="0"/>
          </a:p>
          <a:p>
            <a:pPr>
              <a:buFont typeface="Wingdings" pitchFamily="2" charset="2"/>
              <a:buChar char="Ø"/>
            </a:pPr>
            <a:r>
              <a:rPr lang="pt-BR" sz="2000" dirty="0" smtClean="0"/>
              <a:t>Ações </a:t>
            </a:r>
            <a:r>
              <a:rPr lang="pt-BR" sz="2000" dirty="0"/>
              <a:t>sociais a fim de levar o conhecimento / informação dos direitos das mulheres para os diversos níveis sociais</a:t>
            </a:r>
            <a:r>
              <a:rPr lang="pt-BR" sz="2000" dirty="0" smtClean="0"/>
              <a:t>;</a:t>
            </a:r>
          </a:p>
          <a:p>
            <a:pPr marL="0" indent="0">
              <a:buNone/>
            </a:pPr>
            <a:endParaRPr lang="pt-BR" sz="2000" dirty="0"/>
          </a:p>
          <a:p>
            <a:pPr>
              <a:buFont typeface="Wingdings" pitchFamily="2" charset="2"/>
              <a:buChar char="Ø"/>
            </a:pPr>
            <a:r>
              <a:rPr lang="pt-BR" sz="2000" dirty="0" smtClean="0"/>
              <a:t>Identificar </a:t>
            </a:r>
            <a:r>
              <a:rPr lang="pt-BR" sz="2000" dirty="0"/>
              <a:t>a necessidade da comarca de Bauru/SP e montar outros projetos em relação ao </a:t>
            </a:r>
            <a:r>
              <a:rPr lang="pt-BR" sz="2000" dirty="0" smtClean="0"/>
              <a:t>tema.</a:t>
            </a: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>
              <a:buFont typeface="Wingdings" pitchFamily="2" charset="2"/>
              <a:buChar char="Ø"/>
            </a:pP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>
              <a:buFont typeface="Wingdings" pitchFamily="2" charset="2"/>
              <a:buChar char="Ø"/>
            </a:pPr>
            <a:endParaRPr lang="pt-BR" sz="2000" dirty="0"/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190339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2900" dirty="0" smtClean="0">
                <a:solidFill>
                  <a:srgbClr val="E88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</a:t>
            </a:r>
            <a:r>
              <a:rPr lang="pt-BR" sz="2900" dirty="0">
                <a:solidFill>
                  <a:srgbClr val="E88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Direitos Trabalhistas da Mulher e Empreendedorismo da Mulher Advogada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t-BR" sz="2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Prioridades</a:t>
            </a:r>
          </a:p>
          <a:p>
            <a:pPr marL="0" indent="0" algn="ctr">
              <a:buNone/>
            </a:pPr>
            <a:endParaRPr lang="pt-BR" sz="2000" dirty="0"/>
          </a:p>
          <a:p>
            <a:pPr marL="0" indent="0" algn="ctr">
              <a:buNone/>
            </a:pPr>
            <a:endParaRPr lang="pt-BR" sz="2000" dirty="0"/>
          </a:p>
          <a:p>
            <a:pPr>
              <a:buFont typeface="Wingdings" pitchFamily="2" charset="2"/>
              <a:buChar char="Ø"/>
            </a:pPr>
            <a:r>
              <a:rPr lang="pt-BR" sz="2000" dirty="0"/>
              <a:t>Palestra </a:t>
            </a:r>
            <a:r>
              <a:rPr lang="pt-BR" sz="2000" dirty="0" smtClean="0"/>
              <a:t>para agosto de 2017 sobre empreendedorismo;</a:t>
            </a:r>
            <a:endParaRPr lang="pt-BR" sz="2000" dirty="0"/>
          </a:p>
          <a:p>
            <a:pPr marL="0" indent="0">
              <a:buNone/>
            </a:pPr>
            <a:endParaRPr lang="pt-BR" sz="2000" dirty="0"/>
          </a:p>
          <a:p>
            <a:pPr>
              <a:buFont typeface="Wingdings" pitchFamily="2" charset="2"/>
              <a:buChar char="Ø"/>
            </a:pPr>
            <a:r>
              <a:rPr lang="pt-BR" sz="2000" dirty="0" smtClean="0"/>
              <a:t>Desigualdade salarial;</a:t>
            </a:r>
          </a:p>
          <a:p>
            <a:pPr marL="0" indent="0">
              <a:buNone/>
            </a:pPr>
            <a:endParaRPr lang="pt-BR" sz="2000" dirty="0" smtClean="0"/>
          </a:p>
          <a:p>
            <a:pPr>
              <a:buFont typeface="Wingdings" pitchFamily="2" charset="2"/>
              <a:buChar char="Ø"/>
            </a:pPr>
            <a:r>
              <a:rPr lang="pt-BR" sz="2000" dirty="0" smtClean="0"/>
              <a:t> Cargos de liderança;</a:t>
            </a:r>
            <a:r>
              <a:rPr lang="pt-BR" sz="2000" dirty="0"/>
              <a:t> </a:t>
            </a: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>
              <a:buFont typeface="Wingdings" pitchFamily="2" charset="2"/>
              <a:buChar char="Ø"/>
            </a:pPr>
            <a:r>
              <a:rPr lang="pt-BR" sz="2000" dirty="0" smtClean="0"/>
              <a:t>Identificar </a:t>
            </a:r>
            <a:r>
              <a:rPr lang="pt-BR" sz="2000" dirty="0"/>
              <a:t>e montar outros projetos em relação ao </a:t>
            </a:r>
            <a:r>
              <a:rPr lang="pt-BR" sz="2000" dirty="0" smtClean="0"/>
              <a:t>tema. </a:t>
            </a:r>
            <a:endParaRPr lang="pt-BR" sz="2000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8361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z="2900" dirty="0" smtClean="0">
                <a:solidFill>
                  <a:srgbClr val="E88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Palestras / Eventos da Comissão da Mulher Advogada</a:t>
            </a:r>
            <a:r>
              <a:rPr lang="pt-BR" sz="2900" dirty="0">
                <a:solidFill>
                  <a:srgbClr val="E88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900" dirty="0">
                <a:solidFill>
                  <a:srgbClr val="E88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900" dirty="0" smtClean="0">
                <a:solidFill>
                  <a:srgbClr val="E88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pt-BR" sz="2900" dirty="0" smtClean="0">
                <a:solidFill>
                  <a:srgbClr val="E88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pt-BR" sz="2900" dirty="0" smtClean="0">
                <a:solidFill>
                  <a:srgbClr val="E886C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Café da Manhã Mulher Advogada 2017</a:t>
            </a:r>
            <a:endParaRPr lang="pt-BR" sz="2900" dirty="0">
              <a:solidFill>
                <a:srgbClr val="E886C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060848"/>
            <a:ext cx="724154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752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</TotalTime>
  <Words>538</Words>
  <Application>Microsoft Office PowerPoint</Application>
  <PresentationFormat>Apresentação na tela (4:3)</PresentationFormat>
  <Paragraphs>85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19" baseType="lpstr">
      <vt:lpstr>Tema do Office</vt:lpstr>
      <vt:lpstr>     Ordem dos Advogados do Brasil  - Seção São Paulo   21ª Subseção de Bauru/SP           </vt:lpstr>
      <vt:lpstr>OBJETIVO DA COMISSÃO  Assessorar a Ordem dos Advogados do Brasil – 21ª Subseção de Bauru/SP e sua diretoria no encaminhamento das matérias de sua competência:</vt:lpstr>
      <vt:lpstr>Apresentação do PowerPoint</vt:lpstr>
      <vt:lpstr>Frentes de atuação da Comissão da Mulher Advogada de São Paulo/SP</vt:lpstr>
      <vt:lpstr>Frentes de atuação da Comissão da Mulher Advogada de Bauru/SP</vt:lpstr>
      <vt:lpstr>1. Da Violência Contra a Mulher</vt:lpstr>
      <vt:lpstr>2.  Saúde da Mulher, Cidadania e Educação Familiar (ações sociais) </vt:lpstr>
      <vt:lpstr>3. Direitos Trabalhistas da Mulher e Empreendedorismo da Mulher Advogada</vt:lpstr>
      <vt:lpstr>4. Palestras / Eventos da Comissão da Mulher Advogada  Café da Manhã Mulher Advogada 2017</vt:lpstr>
      <vt:lpstr>Café da Manhã Mulher Advogada 2018</vt:lpstr>
      <vt:lpstr>Outubro Rosa 2016</vt:lpstr>
      <vt:lpstr>Outubro Rosa 2017</vt:lpstr>
      <vt:lpstr>Cartilha Direitos das Pessoas com Câncer</vt:lpstr>
      <vt:lpstr>Apresentação do PowerPoint</vt:lpstr>
      <vt:lpstr>Encontro de Empreendedorismo 2017</vt:lpstr>
      <vt:lpstr>Palestras de Violência Doméstica 2017</vt:lpstr>
      <vt:lpstr>Apresentação do PowerPoint</vt:lpstr>
      <vt:lpstr>Apresentação do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21ª Subseção da             São Paulo</dc:title>
  <dc:creator>Gabriela Gavioli</dc:creator>
  <cp:lastModifiedBy>Gabriela Gavioli</cp:lastModifiedBy>
  <cp:revision>25</cp:revision>
  <dcterms:created xsi:type="dcterms:W3CDTF">2017-04-09T14:26:58Z</dcterms:created>
  <dcterms:modified xsi:type="dcterms:W3CDTF">2018-03-08T20:39:13Z</dcterms:modified>
</cp:coreProperties>
</file>